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7" r:id="rId2"/>
    <p:sldId id="259" r:id="rId3"/>
    <p:sldId id="260" r:id="rId4"/>
    <p:sldId id="276" r:id="rId5"/>
    <p:sldId id="261" r:id="rId6"/>
    <p:sldId id="262" r:id="rId7"/>
    <p:sldId id="263" r:id="rId8"/>
    <p:sldId id="264" r:id="rId9"/>
    <p:sldId id="266" r:id="rId10"/>
    <p:sldId id="267" r:id="rId11"/>
    <p:sldId id="268" r:id="rId12"/>
    <p:sldId id="269" r:id="rId13"/>
    <p:sldId id="270" r:id="rId14"/>
    <p:sldId id="271" r:id="rId15"/>
    <p:sldId id="274" r:id="rId16"/>
    <p:sldId id="272" r:id="rId17"/>
    <p:sldId id="273" r:id="rId18"/>
    <p:sldId id="275" r:id="rId19"/>
  </p:sldIdLst>
  <p:sldSz cx="9144000" cy="6858000" type="screen4x3"/>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B075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0" d="100"/>
          <a:sy n="50" d="100"/>
        </p:scale>
        <p:origin x="-108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9" name="8 Título"/>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30" name="29 Marcador de fecha"/>
          <p:cNvSpPr>
            <a:spLocks noGrp="1"/>
          </p:cNvSpPr>
          <p:nvPr>
            <p:ph type="dt" sz="half" idx="10"/>
          </p:nvPr>
        </p:nvSpPr>
        <p:spPr/>
        <p:txBody>
          <a:bodyPr/>
          <a:lstStyle/>
          <a:p>
            <a:fld id="{ED474D4E-7E25-4624-92DD-BA67CD5DD318}" type="datetimeFigureOut">
              <a:rPr lang="es-CO" smtClean="0"/>
              <a:pPr/>
              <a:t>11/03/2013</a:t>
            </a:fld>
            <a:endParaRPr lang="es-CO" dirty="0"/>
          </a:p>
        </p:txBody>
      </p:sp>
      <p:sp>
        <p:nvSpPr>
          <p:cNvPr id="19" name="18 Marcador de pie de página"/>
          <p:cNvSpPr>
            <a:spLocks noGrp="1"/>
          </p:cNvSpPr>
          <p:nvPr>
            <p:ph type="ftr" sz="quarter" idx="11"/>
          </p:nvPr>
        </p:nvSpPr>
        <p:spPr/>
        <p:txBody>
          <a:bodyPr/>
          <a:lstStyle/>
          <a:p>
            <a:endParaRPr lang="es-CO" dirty="0"/>
          </a:p>
        </p:txBody>
      </p:sp>
      <p:sp>
        <p:nvSpPr>
          <p:cNvPr id="27" name="26 Marcador de número de diapositiva"/>
          <p:cNvSpPr>
            <a:spLocks noGrp="1"/>
          </p:cNvSpPr>
          <p:nvPr>
            <p:ph type="sldNum" sz="quarter" idx="12"/>
          </p:nvPr>
        </p:nvSpPr>
        <p:spPr/>
        <p:txBody>
          <a:bodyPr/>
          <a:lstStyle/>
          <a:p>
            <a:fld id="{1832418F-42A3-45AA-B1EA-1419BA8C90ED}" type="slidenum">
              <a:rPr lang="es-CO" smtClean="0"/>
              <a:pPr/>
              <a:t>‹Nº›</a:t>
            </a:fld>
            <a:endParaRPr lang="es-CO"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ED474D4E-7E25-4624-92DD-BA67CD5DD318}" type="datetimeFigureOut">
              <a:rPr lang="es-CO" smtClean="0"/>
              <a:pPr/>
              <a:t>11/03/2013</a:t>
            </a:fld>
            <a:endParaRPr lang="es-CO" dirty="0"/>
          </a:p>
        </p:txBody>
      </p:sp>
      <p:sp>
        <p:nvSpPr>
          <p:cNvPr id="5" name="4 Marcador de pie de página"/>
          <p:cNvSpPr>
            <a:spLocks noGrp="1"/>
          </p:cNvSpPr>
          <p:nvPr>
            <p:ph type="ftr" sz="quarter" idx="11"/>
          </p:nvPr>
        </p:nvSpPr>
        <p:spPr/>
        <p:txBody>
          <a:bodyPr/>
          <a:lstStyle/>
          <a:p>
            <a:endParaRPr lang="es-CO" dirty="0"/>
          </a:p>
        </p:txBody>
      </p:sp>
      <p:sp>
        <p:nvSpPr>
          <p:cNvPr id="6" name="5 Marcador de número de diapositiva"/>
          <p:cNvSpPr>
            <a:spLocks noGrp="1"/>
          </p:cNvSpPr>
          <p:nvPr>
            <p:ph type="sldNum" sz="quarter" idx="12"/>
          </p:nvPr>
        </p:nvSpPr>
        <p:spPr/>
        <p:txBody>
          <a:bodyPr/>
          <a:lstStyle/>
          <a:p>
            <a:fld id="{1832418F-42A3-45AA-B1EA-1419BA8C90ED}" type="slidenum">
              <a:rPr lang="es-CO" smtClean="0"/>
              <a:pPr/>
              <a:t>‹Nº›</a:t>
            </a:fld>
            <a:endParaRPr lang="es-CO"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914401"/>
            <a:ext cx="2057400" cy="5211763"/>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914401"/>
            <a:ext cx="6019800" cy="5211763"/>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ED474D4E-7E25-4624-92DD-BA67CD5DD318}" type="datetimeFigureOut">
              <a:rPr lang="es-CO" smtClean="0"/>
              <a:pPr/>
              <a:t>11/03/2013</a:t>
            </a:fld>
            <a:endParaRPr lang="es-CO" dirty="0"/>
          </a:p>
        </p:txBody>
      </p:sp>
      <p:sp>
        <p:nvSpPr>
          <p:cNvPr id="5" name="4 Marcador de pie de página"/>
          <p:cNvSpPr>
            <a:spLocks noGrp="1"/>
          </p:cNvSpPr>
          <p:nvPr>
            <p:ph type="ftr" sz="quarter" idx="11"/>
          </p:nvPr>
        </p:nvSpPr>
        <p:spPr/>
        <p:txBody>
          <a:bodyPr/>
          <a:lstStyle/>
          <a:p>
            <a:endParaRPr lang="es-CO" dirty="0"/>
          </a:p>
        </p:txBody>
      </p:sp>
      <p:sp>
        <p:nvSpPr>
          <p:cNvPr id="6" name="5 Marcador de número de diapositiva"/>
          <p:cNvSpPr>
            <a:spLocks noGrp="1"/>
          </p:cNvSpPr>
          <p:nvPr>
            <p:ph type="sldNum" sz="quarter" idx="12"/>
          </p:nvPr>
        </p:nvSpPr>
        <p:spPr/>
        <p:txBody>
          <a:bodyPr/>
          <a:lstStyle/>
          <a:p>
            <a:fld id="{1832418F-42A3-45AA-B1EA-1419BA8C90ED}" type="slidenum">
              <a:rPr lang="es-CO" smtClean="0"/>
              <a:pPr/>
              <a:t>‹Nº›</a:t>
            </a:fld>
            <a:endParaRPr lang="es-CO"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ED474D4E-7E25-4624-92DD-BA67CD5DD318}" type="datetimeFigureOut">
              <a:rPr lang="es-CO" smtClean="0"/>
              <a:pPr/>
              <a:t>11/03/2013</a:t>
            </a:fld>
            <a:endParaRPr lang="es-CO" dirty="0"/>
          </a:p>
        </p:txBody>
      </p:sp>
      <p:sp>
        <p:nvSpPr>
          <p:cNvPr id="5" name="4 Marcador de pie de página"/>
          <p:cNvSpPr>
            <a:spLocks noGrp="1"/>
          </p:cNvSpPr>
          <p:nvPr>
            <p:ph type="ftr" sz="quarter" idx="11"/>
          </p:nvPr>
        </p:nvSpPr>
        <p:spPr/>
        <p:txBody>
          <a:bodyPr/>
          <a:lstStyle/>
          <a:p>
            <a:endParaRPr lang="es-CO" dirty="0"/>
          </a:p>
        </p:txBody>
      </p:sp>
      <p:sp>
        <p:nvSpPr>
          <p:cNvPr id="6" name="5 Marcador de número de diapositiva"/>
          <p:cNvSpPr>
            <a:spLocks noGrp="1"/>
          </p:cNvSpPr>
          <p:nvPr>
            <p:ph type="sldNum" sz="quarter" idx="12"/>
          </p:nvPr>
        </p:nvSpPr>
        <p:spPr/>
        <p:txBody>
          <a:bodyPr/>
          <a:lstStyle/>
          <a:p>
            <a:fld id="{1832418F-42A3-45AA-B1EA-1419BA8C90ED}" type="slidenum">
              <a:rPr lang="es-CO" smtClean="0"/>
              <a:pPr/>
              <a:t>‹Nº›</a:t>
            </a:fld>
            <a:endParaRPr lang="es-CO"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ED474D4E-7E25-4624-92DD-BA67CD5DD318}" type="datetimeFigureOut">
              <a:rPr lang="es-CO" smtClean="0"/>
              <a:pPr/>
              <a:t>11/03/2013</a:t>
            </a:fld>
            <a:endParaRPr lang="es-CO" dirty="0"/>
          </a:p>
        </p:txBody>
      </p:sp>
      <p:sp>
        <p:nvSpPr>
          <p:cNvPr id="5" name="4 Marcador de pie de página"/>
          <p:cNvSpPr>
            <a:spLocks noGrp="1"/>
          </p:cNvSpPr>
          <p:nvPr>
            <p:ph type="ftr" sz="quarter" idx="11"/>
          </p:nvPr>
        </p:nvSpPr>
        <p:spPr/>
        <p:txBody>
          <a:bodyPr/>
          <a:lstStyle/>
          <a:p>
            <a:endParaRPr lang="es-CO" dirty="0"/>
          </a:p>
        </p:txBody>
      </p:sp>
      <p:sp>
        <p:nvSpPr>
          <p:cNvPr id="6" name="5 Marcador de número de diapositiva"/>
          <p:cNvSpPr>
            <a:spLocks noGrp="1"/>
          </p:cNvSpPr>
          <p:nvPr>
            <p:ph type="sldNum" sz="quarter" idx="12"/>
          </p:nvPr>
        </p:nvSpPr>
        <p:spPr/>
        <p:txBody>
          <a:bodyPr/>
          <a:lstStyle/>
          <a:p>
            <a:fld id="{1832418F-42A3-45AA-B1EA-1419BA8C90ED}" type="slidenum">
              <a:rPr lang="es-CO" smtClean="0"/>
              <a:pPr/>
              <a:t>‹Nº›</a:t>
            </a:fld>
            <a:endParaRPr lang="es-CO"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143000"/>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ED474D4E-7E25-4624-92DD-BA67CD5DD318}" type="datetimeFigureOut">
              <a:rPr lang="es-CO" smtClean="0"/>
              <a:pPr/>
              <a:t>11/03/2013</a:t>
            </a:fld>
            <a:endParaRPr lang="es-CO" dirty="0"/>
          </a:p>
        </p:txBody>
      </p:sp>
      <p:sp>
        <p:nvSpPr>
          <p:cNvPr id="6" name="5 Marcador de pie de página"/>
          <p:cNvSpPr>
            <a:spLocks noGrp="1"/>
          </p:cNvSpPr>
          <p:nvPr>
            <p:ph type="ftr" sz="quarter" idx="11"/>
          </p:nvPr>
        </p:nvSpPr>
        <p:spPr/>
        <p:txBody>
          <a:bodyPr/>
          <a:lstStyle/>
          <a:p>
            <a:endParaRPr lang="es-CO" dirty="0"/>
          </a:p>
        </p:txBody>
      </p:sp>
      <p:sp>
        <p:nvSpPr>
          <p:cNvPr id="7" name="6 Marcador de número de diapositiva"/>
          <p:cNvSpPr>
            <a:spLocks noGrp="1"/>
          </p:cNvSpPr>
          <p:nvPr>
            <p:ph type="sldNum" sz="quarter" idx="12"/>
          </p:nvPr>
        </p:nvSpPr>
        <p:spPr/>
        <p:txBody>
          <a:bodyPr/>
          <a:lstStyle/>
          <a:p>
            <a:fld id="{1832418F-42A3-45AA-B1EA-1419BA8C90ED}" type="slidenum">
              <a:rPr lang="es-CO" smtClean="0"/>
              <a:pPr/>
              <a:t>‹Nº›</a:t>
            </a:fld>
            <a:endParaRPr lang="es-CO"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143000"/>
          </a:xfrm>
        </p:spPr>
        <p:txBody>
          <a:bodyPr tIns="45720" anchor="b"/>
          <a:lstStyle>
            <a:lvl1pPr>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p>
            <a:fld id="{ED474D4E-7E25-4624-92DD-BA67CD5DD318}" type="datetimeFigureOut">
              <a:rPr lang="es-CO" smtClean="0"/>
              <a:pPr/>
              <a:t>11/03/2013</a:t>
            </a:fld>
            <a:endParaRPr lang="es-CO" dirty="0"/>
          </a:p>
        </p:txBody>
      </p:sp>
      <p:sp>
        <p:nvSpPr>
          <p:cNvPr id="8" name="7 Marcador de pie de página"/>
          <p:cNvSpPr>
            <a:spLocks noGrp="1"/>
          </p:cNvSpPr>
          <p:nvPr>
            <p:ph type="ftr" sz="quarter" idx="11"/>
          </p:nvPr>
        </p:nvSpPr>
        <p:spPr/>
        <p:txBody>
          <a:bodyPr/>
          <a:lstStyle/>
          <a:p>
            <a:endParaRPr lang="es-CO" dirty="0"/>
          </a:p>
        </p:txBody>
      </p:sp>
      <p:sp>
        <p:nvSpPr>
          <p:cNvPr id="9" name="8 Marcador de número de diapositiva"/>
          <p:cNvSpPr>
            <a:spLocks noGrp="1"/>
          </p:cNvSpPr>
          <p:nvPr>
            <p:ph type="sldNum" sz="quarter" idx="12"/>
          </p:nvPr>
        </p:nvSpPr>
        <p:spPr/>
        <p:txBody>
          <a:bodyPr/>
          <a:lstStyle/>
          <a:p>
            <a:fld id="{1832418F-42A3-45AA-B1EA-1419BA8C90ED}" type="slidenum">
              <a:rPr lang="es-CO" smtClean="0"/>
              <a:pPr/>
              <a:t>‹Nº›</a:t>
            </a:fld>
            <a:endParaRPr lang="es-CO"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ED474D4E-7E25-4624-92DD-BA67CD5DD318}" type="datetimeFigureOut">
              <a:rPr lang="es-CO" smtClean="0"/>
              <a:pPr/>
              <a:t>11/03/2013</a:t>
            </a:fld>
            <a:endParaRPr lang="es-CO" dirty="0"/>
          </a:p>
        </p:txBody>
      </p:sp>
      <p:sp>
        <p:nvSpPr>
          <p:cNvPr id="4" name="3 Marcador de pie de página"/>
          <p:cNvSpPr>
            <a:spLocks noGrp="1"/>
          </p:cNvSpPr>
          <p:nvPr>
            <p:ph type="ftr" sz="quarter" idx="11"/>
          </p:nvPr>
        </p:nvSpPr>
        <p:spPr/>
        <p:txBody>
          <a:bodyPr/>
          <a:lstStyle/>
          <a:p>
            <a:endParaRPr lang="es-CO" dirty="0"/>
          </a:p>
        </p:txBody>
      </p:sp>
      <p:sp>
        <p:nvSpPr>
          <p:cNvPr id="5" name="4 Marcador de número de diapositiva"/>
          <p:cNvSpPr>
            <a:spLocks noGrp="1"/>
          </p:cNvSpPr>
          <p:nvPr>
            <p:ph type="sldNum" sz="quarter" idx="12"/>
          </p:nvPr>
        </p:nvSpPr>
        <p:spPr/>
        <p:txBody>
          <a:bodyPr/>
          <a:lstStyle/>
          <a:p>
            <a:fld id="{1832418F-42A3-45AA-B1EA-1419BA8C90ED}" type="slidenum">
              <a:rPr lang="es-CO" smtClean="0"/>
              <a:pPr/>
              <a:t>‹Nº›</a:t>
            </a:fld>
            <a:endParaRPr lang="es-CO"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ED474D4E-7E25-4624-92DD-BA67CD5DD318}" type="datetimeFigureOut">
              <a:rPr lang="es-CO" smtClean="0"/>
              <a:pPr/>
              <a:t>11/03/2013</a:t>
            </a:fld>
            <a:endParaRPr lang="es-CO" dirty="0"/>
          </a:p>
        </p:txBody>
      </p:sp>
      <p:sp>
        <p:nvSpPr>
          <p:cNvPr id="3" name="2 Marcador de pie de página"/>
          <p:cNvSpPr>
            <a:spLocks noGrp="1"/>
          </p:cNvSpPr>
          <p:nvPr>
            <p:ph type="ftr" sz="quarter" idx="11"/>
          </p:nvPr>
        </p:nvSpPr>
        <p:spPr/>
        <p:txBody>
          <a:bodyPr/>
          <a:lstStyle/>
          <a:p>
            <a:endParaRPr lang="es-CO" dirty="0"/>
          </a:p>
        </p:txBody>
      </p:sp>
      <p:sp>
        <p:nvSpPr>
          <p:cNvPr id="4" name="3 Marcador de número de diapositiva"/>
          <p:cNvSpPr>
            <a:spLocks noGrp="1"/>
          </p:cNvSpPr>
          <p:nvPr>
            <p:ph type="sldNum" sz="quarter" idx="12"/>
          </p:nvPr>
        </p:nvSpPr>
        <p:spPr/>
        <p:txBody>
          <a:bodyPr/>
          <a:lstStyle/>
          <a:p>
            <a:fld id="{1832418F-42A3-45AA-B1EA-1419BA8C90ED}" type="slidenum">
              <a:rPr lang="es-CO" smtClean="0"/>
              <a:pPr/>
              <a:t>‹Nº›</a:t>
            </a:fld>
            <a:endParaRPr lang="es-CO"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ED474D4E-7E25-4624-92DD-BA67CD5DD318}" type="datetimeFigureOut">
              <a:rPr lang="es-CO" smtClean="0"/>
              <a:pPr/>
              <a:t>11/03/2013</a:t>
            </a:fld>
            <a:endParaRPr lang="es-CO" dirty="0"/>
          </a:p>
        </p:txBody>
      </p:sp>
      <p:sp>
        <p:nvSpPr>
          <p:cNvPr id="6" name="5 Marcador de pie de página"/>
          <p:cNvSpPr>
            <a:spLocks noGrp="1"/>
          </p:cNvSpPr>
          <p:nvPr>
            <p:ph type="ftr" sz="quarter" idx="11"/>
          </p:nvPr>
        </p:nvSpPr>
        <p:spPr/>
        <p:txBody>
          <a:bodyPr/>
          <a:lstStyle/>
          <a:p>
            <a:endParaRPr lang="es-CO" dirty="0"/>
          </a:p>
        </p:txBody>
      </p:sp>
      <p:sp>
        <p:nvSpPr>
          <p:cNvPr id="7" name="6 Marcador de número de diapositiva"/>
          <p:cNvSpPr>
            <a:spLocks noGrp="1"/>
          </p:cNvSpPr>
          <p:nvPr>
            <p:ph type="sldNum" sz="quarter" idx="12"/>
          </p:nvPr>
        </p:nvSpPr>
        <p:spPr/>
        <p:txBody>
          <a:bodyPr/>
          <a:lstStyle/>
          <a:p>
            <a:fld id="{1832418F-42A3-45AA-B1EA-1419BA8C90ED}" type="slidenum">
              <a:rPr lang="es-CO" smtClean="0"/>
              <a:pPr/>
              <a:t>‹Nº›</a:t>
            </a:fld>
            <a:endParaRPr lang="es-CO"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9" name="8 Recortar y redondear rectángulo de esquina sencilla"/>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11 Triángulo rectángulo"/>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1 Título"/>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s-ES" smtClean="0"/>
              <a:t>Haga clic para modificar el estilo de título del patrón</a:t>
            </a:r>
            <a:endParaRPr kumimoji="0" lang="en-US"/>
          </a:p>
        </p:txBody>
      </p:sp>
      <p:sp>
        <p:nvSpPr>
          <p:cNvPr id="4" name="3 Marcador de texto"/>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ED474D4E-7E25-4624-92DD-BA67CD5DD318}" type="datetimeFigureOut">
              <a:rPr lang="es-CO" smtClean="0"/>
              <a:pPr/>
              <a:t>11/03/2013</a:t>
            </a:fld>
            <a:endParaRPr lang="es-CO" dirty="0"/>
          </a:p>
        </p:txBody>
      </p:sp>
      <p:sp>
        <p:nvSpPr>
          <p:cNvPr id="6" name="5 Marcador de pie de página"/>
          <p:cNvSpPr>
            <a:spLocks noGrp="1"/>
          </p:cNvSpPr>
          <p:nvPr>
            <p:ph type="ftr" sz="quarter" idx="11"/>
          </p:nvPr>
        </p:nvSpPr>
        <p:spPr/>
        <p:txBody>
          <a:bodyPr/>
          <a:lstStyle/>
          <a:p>
            <a:endParaRPr lang="es-CO" dirty="0"/>
          </a:p>
        </p:txBody>
      </p:sp>
      <p:sp>
        <p:nvSpPr>
          <p:cNvPr id="7" name="6 Marcador de número de diapositiva"/>
          <p:cNvSpPr>
            <a:spLocks noGrp="1"/>
          </p:cNvSpPr>
          <p:nvPr>
            <p:ph type="sldNum" sz="quarter" idx="12"/>
          </p:nvPr>
        </p:nvSpPr>
        <p:spPr>
          <a:xfrm>
            <a:off x="8077200" y="6356350"/>
            <a:ext cx="609600" cy="365125"/>
          </a:xfrm>
        </p:spPr>
        <p:txBody>
          <a:bodyPr/>
          <a:lstStyle/>
          <a:p>
            <a:fld id="{1832418F-42A3-45AA-B1EA-1419BA8C90ED}" type="slidenum">
              <a:rPr lang="es-CO" smtClean="0"/>
              <a:pPr/>
              <a:t>‹Nº›</a:t>
            </a:fld>
            <a:endParaRPr lang="es-CO" dirty="0"/>
          </a:p>
        </p:txBody>
      </p:sp>
      <p:sp>
        <p:nvSpPr>
          <p:cNvPr id="3" name="2 Marcador de posición de imagen"/>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s-ES" dirty="0" smtClean="0"/>
              <a:t>Haga clic en el icono para agregar una imagen</a:t>
            </a:r>
            <a:endParaRPr kumimoji="0" lang="en-US" dirty="0"/>
          </a:p>
        </p:txBody>
      </p:sp>
      <p:sp>
        <p:nvSpPr>
          <p:cNvPr id="10" name="9 Forma libre"/>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10 Forma libre"/>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Forma libre"/>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7 Forma libre"/>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8 Marcador de título"/>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ED474D4E-7E25-4624-92DD-BA67CD5DD318}" type="datetimeFigureOut">
              <a:rPr lang="es-CO" smtClean="0"/>
              <a:pPr/>
              <a:t>11/03/2013</a:t>
            </a:fld>
            <a:endParaRPr lang="es-CO" dirty="0"/>
          </a:p>
        </p:txBody>
      </p:sp>
      <p:sp>
        <p:nvSpPr>
          <p:cNvPr id="22" name="21 Marcador de pie de página"/>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s-CO" dirty="0"/>
          </a:p>
        </p:txBody>
      </p:sp>
      <p:sp>
        <p:nvSpPr>
          <p:cNvPr id="18" name="17 Marcador de número de diapositiva"/>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1832418F-42A3-45AA-B1EA-1419BA8C90ED}" type="slidenum">
              <a:rPr lang="es-CO" smtClean="0"/>
              <a:pPr/>
              <a:t>‹Nº›</a:t>
            </a:fld>
            <a:endParaRPr lang="es-CO" dirty="0"/>
          </a:p>
        </p:txBody>
      </p:sp>
      <p:grpSp>
        <p:nvGrpSpPr>
          <p:cNvPr id="2" name="1 Grupo"/>
          <p:cNvGrpSpPr/>
          <p:nvPr/>
        </p:nvGrpSpPr>
        <p:grpSpPr>
          <a:xfrm>
            <a:off x="-19017" y="202408"/>
            <a:ext cx="9180548" cy="649224"/>
            <a:chOff x="-19045" y="216550"/>
            <a:chExt cx="9180548" cy="649224"/>
          </a:xfrm>
        </p:grpSpPr>
        <p:sp>
          <p:nvSpPr>
            <p:cNvPr id="12" name="11 Forma libre"/>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12 Forma libre"/>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6.jpeg"/><Relationship Id="rId1" Type="http://schemas.openxmlformats.org/officeDocument/2006/relationships/slideLayout" Target="../slideLayouts/slideLayout7.xml"/><Relationship Id="rId4" Type="http://schemas.openxmlformats.org/officeDocument/2006/relationships/image" Target="../media/image18.jpeg"/></Relationships>
</file>

<file path=ppt/slides/_rels/slide18.xml.rels><?xml version="1.0" encoding="UTF-8" standalone="yes"?>
<Relationships xmlns="http://schemas.openxmlformats.org/package/2006/relationships"><Relationship Id="rId8" Type="http://schemas.openxmlformats.org/officeDocument/2006/relationships/image" Target="../media/image18.jpeg"/><Relationship Id="rId3" Type="http://schemas.openxmlformats.org/officeDocument/2006/relationships/image" Target="../media/image20.jpeg"/><Relationship Id="rId7" Type="http://schemas.openxmlformats.org/officeDocument/2006/relationships/image" Target="../media/image22.jpeg"/><Relationship Id="rId2" Type="http://schemas.openxmlformats.org/officeDocument/2006/relationships/image" Target="../media/image19.jpeg"/><Relationship Id="rId1" Type="http://schemas.openxmlformats.org/officeDocument/2006/relationships/slideLayout" Target="../slideLayouts/slideLayout7.xml"/><Relationship Id="rId6" Type="http://schemas.openxmlformats.org/officeDocument/2006/relationships/image" Target="../media/image21.jpeg"/><Relationship Id="rId5" Type="http://schemas.openxmlformats.org/officeDocument/2006/relationships/image" Target="../media/image17.jpeg"/><Relationship Id="rId10" Type="http://schemas.openxmlformats.org/officeDocument/2006/relationships/image" Target="../media/image24.jpeg"/><Relationship Id="rId4" Type="http://schemas.openxmlformats.org/officeDocument/2006/relationships/image" Target="../media/image10.jpeg"/><Relationship Id="rId9" Type="http://schemas.openxmlformats.org/officeDocument/2006/relationships/image" Target="../media/image23.jpeg"/></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260648"/>
            <a:ext cx="8229600" cy="1066800"/>
          </a:xfrm>
        </p:spPr>
        <p:txBody>
          <a:bodyPr>
            <a:normAutofit/>
          </a:bodyPr>
          <a:lstStyle/>
          <a:p>
            <a:r>
              <a:rPr lang="es-CO" sz="2800" b="1" dirty="0" smtClean="0">
                <a:latin typeface="Arial Black" pitchFamily="34" charset="0"/>
              </a:rPr>
              <a:t>¿QUE ES MANTENIMIENTO DE </a:t>
            </a:r>
            <a:r>
              <a:rPr lang="es-CO" sz="2800" b="1" dirty="0" smtClean="0">
                <a:latin typeface="Arial Black" pitchFamily="34" charset="0"/>
              </a:rPr>
              <a:t>COMPUTADORAS</a:t>
            </a:r>
            <a:r>
              <a:rPr lang="es-CO" sz="2800" b="1" dirty="0" smtClean="0">
                <a:latin typeface="Arial Black" pitchFamily="34" charset="0"/>
              </a:rPr>
              <a:t>?</a:t>
            </a:r>
            <a:endParaRPr lang="es-CO" sz="2800" dirty="0"/>
          </a:p>
        </p:txBody>
      </p:sp>
      <p:sp>
        <p:nvSpPr>
          <p:cNvPr id="3" name="2 Marcador de contenido"/>
          <p:cNvSpPr>
            <a:spLocks noGrp="1"/>
          </p:cNvSpPr>
          <p:nvPr>
            <p:ph sz="half" idx="1"/>
          </p:nvPr>
        </p:nvSpPr>
        <p:spPr>
          <a:xfrm>
            <a:off x="323528" y="1556792"/>
            <a:ext cx="4038600" cy="4525963"/>
          </a:xfrm>
        </p:spPr>
        <p:txBody>
          <a:bodyPr>
            <a:noAutofit/>
          </a:bodyPr>
          <a:lstStyle/>
          <a:p>
            <a:pPr algn="just"/>
            <a:r>
              <a:rPr lang="es-CO" sz="1800" dirty="0" smtClean="0"/>
              <a:t>El mantenimiento es un conjunto de actividad que se requiere realizar periódicamente para mantener la PC en optimo estado de funcionamiento y poder detectar a tiempo cualquier indicios de fallas o de daños en sus componentes. No debe considerarse dentro de esa actividad la limpieza externa y el uso sistemático de cubiertas protectoras de polvo, insectos y suciedad ambiental, ni tampoco la realización  de copias de seguridad </a:t>
            </a:r>
            <a:r>
              <a:rPr lang="es-CO" sz="1800" i="1" dirty="0" smtClean="0"/>
              <a:t>(backup), </a:t>
            </a:r>
            <a:r>
              <a:rPr lang="es-CO" sz="1800" dirty="0" smtClean="0"/>
              <a:t>o la aplicación de barreras anti-virus proxies o cortafuegos </a:t>
            </a:r>
            <a:r>
              <a:rPr lang="es-CO" sz="1800" i="1" dirty="0" smtClean="0"/>
              <a:t>(firewalls) </a:t>
            </a:r>
            <a:r>
              <a:rPr lang="es-CO" sz="1800" dirty="0" smtClean="0"/>
              <a:t> que dependen de las condiciones especificas de operación y entorno ambiental.</a:t>
            </a:r>
          </a:p>
          <a:p>
            <a:endParaRPr lang="es-CO" sz="1800" dirty="0"/>
          </a:p>
        </p:txBody>
      </p:sp>
      <p:pic>
        <p:nvPicPr>
          <p:cNvPr id="5" name="4 Marcador de contenido" descr="equipo-de-dibujos-animados-y-de-escritorio_17-924172834.jpg"/>
          <p:cNvPicPr>
            <a:picLocks noGrp="1" noChangeAspect="1"/>
          </p:cNvPicPr>
          <p:nvPr>
            <p:ph sz="half" idx="2"/>
          </p:nvPr>
        </p:nvPicPr>
        <p:blipFill>
          <a:blip r:embed="rId2" cstate="print"/>
          <a:stretch>
            <a:fillRect/>
          </a:stretch>
        </p:blipFill>
        <p:spPr>
          <a:xfrm>
            <a:off x="4648200" y="1628800"/>
            <a:ext cx="4038600" cy="4320480"/>
          </a:xfr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Título"/>
          <p:cNvSpPr>
            <a:spLocks noGrp="1"/>
          </p:cNvSpPr>
          <p:nvPr>
            <p:ph type="title"/>
          </p:nvPr>
        </p:nvSpPr>
        <p:spPr>
          <a:xfrm>
            <a:off x="683568" y="188640"/>
            <a:ext cx="7772400" cy="1074424"/>
          </a:xfrm>
        </p:spPr>
        <p:txBody>
          <a:bodyPr/>
          <a:lstStyle/>
          <a:p>
            <a:pPr algn="ctr"/>
            <a:r>
              <a:rPr lang="es-CO" sz="2800" b="0" dirty="0" smtClean="0">
                <a:solidFill>
                  <a:schemeClr val="tx1"/>
                </a:solidFill>
                <a:effectLst/>
                <a:latin typeface="Arial Black" pitchFamily="34" charset="0"/>
              </a:rPr>
              <a:t>HISTORIA DEL COMPUTADOR POR GENERACIONES </a:t>
            </a:r>
            <a:endParaRPr lang="es-CO" sz="2800" b="0" dirty="0">
              <a:solidFill>
                <a:schemeClr val="tx1"/>
              </a:solidFill>
              <a:effectLst/>
              <a:latin typeface="Arial Black" pitchFamily="34" charset="0"/>
            </a:endParaRPr>
          </a:p>
        </p:txBody>
      </p:sp>
      <p:sp>
        <p:nvSpPr>
          <p:cNvPr id="7" name="6 Marcador de texto"/>
          <p:cNvSpPr>
            <a:spLocks noGrp="1"/>
          </p:cNvSpPr>
          <p:nvPr>
            <p:ph type="body" idx="1"/>
          </p:nvPr>
        </p:nvSpPr>
        <p:spPr>
          <a:xfrm>
            <a:off x="179512" y="1412776"/>
            <a:ext cx="8712968" cy="4896544"/>
          </a:xfrm>
        </p:spPr>
        <p:txBody>
          <a:bodyPr>
            <a:normAutofit/>
          </a:bodyPr>
          <a:lstStyle/>
          <a:p>
            <a:r>
              <a:rPr lang="es-CO" dirty="0" smtClean="0"/>
              <a:t>PRIMERA GENERACION(1951- 1958)</a:t>
            </a:r>
          </a:p>
          <a:p>
            <a:pPr algn="just"/>
            <a:r>
              <a:rPr lang="es-CO" dirty="0" smtClean="0"/>
              <a:t>Sistemas constituidos por </a:t>
            </a:r>
            <a:r>
              <a:rPr lang="es-CO" b="1" dirty="0" smtClean="0"/>
              <a:t>tubos de vacío</a:t>
            </a:r>
            <a:r>
              <a:rPr lang="es-CO" dirty="0" smtClean="0"/>
              <a:t>, desprendían bastante calor  y no estaba diseñada para vivir a alargo plazo. Máquinas grandes y pesadas. Se construye el ordenador ENIAC de grandes dimensiones. Programación en lenguaje máquina, consistía en largas cadenas de bits, de ceros y unos, por lo que la programación resultaba larga y compleja. Uso de tarjetas perforadas para suministrar datos y los programas. Almacenaba la información en un tambor magnético que hay en el interior y este dispone de un ordenador  que memoriza y recoge datos para suministrarlos en un programa. </a:t>
            </a:r>
            <a:br>
              <a:rPr lang="es-CO" dirty="0" smtClean="0"/>
            </a:br>
            <a:r>
              <a:rPr lang="es-CO" dirty="0" smtClean="0"/>
              <a:t/>
            </a:r>
            <a:br>
              <a:rPr lang="es-CO" dirty="0" smtClean="0"/>
            </a:br>
            <a:r>
              <a:rPr lang="es-CO" dirty="0" smtClean="0"/>
              <a:t/>
            </a:r>
            <a:br>
              <a:rPr lang="es-CO" dirty="0" smtClean="0"/>
            </a:br>
            <a:endParaRPr lang="es-CO" dirty="0"/>
          </a:p>
        </p:txBody>
      </p:sp>
      <p:pic>
        <p:nvPicPr>
          <p:cNvPr id="8" name="7 Imagen" descr="images (7).jpg"/>
          <p:cNvPicPr>
            <a:picLocks noChangeAspect="1"/>
          </p:cNvPicPr>
          <p:nvPr/>
        </p:nvPicPr>
        <p:blipFill>
          <a:blip r:embed="rId2" cstate="print"/>
          <a:stretch>
            <a:fillRect/>
          </a:stretch>
        </p:blipFill>
        <p:spPr>
          <a:xfrm>
            <a:off x="2195736" y="5013176"/>
            <a:ext cx="4752528" cy="1656184"/>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texto"/>
          <p:cNvSpPr>
            <a:spLocks noGrp="1"/>
          </p:cNvSpPr>
          <p:nvPr>
            <p:ph type="body" idx="1"/>
          </p:nvPr>
        </p:nvSpPr>
        <p:spPr>
          <a:xfrm>
            <a:off x="395536" y="404664"/>
            <a:ext cx="8208912" cy="6048672"/>
          </a:xfrm>
        </p:spPr>
        <p:txBody>
          <a:bodyPr/>
          <a:lstStyle/>
          <a:p>
            <a:pPr algn="ctr"/>
            <a:r>
              <a:rPr lang="es-CO" b="1" dirty="0" smtClean="0"/>
              <a:t>SEGUNDA GENERACION(1959-1964</a:t>
            </a:r>
            <a:r>
              <a:rPr lang="es-CO" dirty="0" smtClean="0"/>
              <a:t>):</a:t>
            </a:r>
          </a:p>
          <a:p>
            <a:endParaRPr lang="es-CO" dirty="0" smtClean="0"/>
          </a:p>
          <a:p>
            <a:r>
              <a:rPr lang="es-CO" dirty="0" smtClean="0"/>
              <a:t>TRANSISTORES</a:t>
            </a:r>
          </a:p>
          <a:p>
            <a:pPr algn="just"/>
            <a:r>
              <a:rPr lang="es-CO" dirty="0" smtClean="0"/>
              <a:t>Cuando los tubos de vacío eran sustituidos por los transistores, estas últimas eran más económicas, más pequeñas que las válvulas miniaturizadas consumían menos y producían menos calor. Por todos estos motivos, la densidad del circuito podía ser aumentada sensiblemente, lo que quería decir que los componentes podían colocarse mucho más cerca unos a otros y ahorrar espacio. </a:t>
            </a:r>
            <a:br>
              <a:rPr lang="es-CO" dirty="0" smtClean="0"/>
            </a:br>
            <a:r>
              <a:rPr lang="es-CO" dirty="0" smtClean="0"/>
              <a:t/>
            </a:r>
            <a:br>
              <a:rPr lang="es-CO" dirty="0" smtClean="0"/>
            </a:br>
            <a:endParaRPr lang="es-CO" dirty="0"/>
          </a:p>
        </p:txBody>
      </p:sp>
      <p:pic>
        <p:nvPicPr>
          <p:cNvPr id="5" name="4 Imagen" descr="descarga (3).jpg"/>
          <p:cNvPicPr>
            <a:picLocks noChangeAspect="1"/>
          </p:cNvPicPr>
          <p:nvPr/>
        </p:nvPicPr>
        <p:blipFill>
          <a:blip r:embed="rId2" cstate="print"/>
          <a:stretch>
            <a:fillRect/>
          </a:stretch>
        </p:blipFill>
        <p:spPr>
          <a:xfrm>
            <a:off x="2411760" y="3933056"/>
            <a:ext cx="4680520" cy="2736304"/>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texto"/>
          <p:cNvSpPr>
            <a:spLocks noGrp="1"/>
          </p:cNvSpPr>
          <p:nvPr>
            <p:ph type="body" idx="1"/>
          </p:nvPr>
        </p:nvSpPr>
        <p:spPr>
          <a:xfrm>
            <a:off x="530352" y="476672"/>
            <a:ext cx="8074096" cy="5832648"/>
          </a:xfrm>
        </p:spPr>
        <p:txBody>
          <a:bodyPr/>
          <a:lstStyle/>
          <a:p>
            <a:pPr algn="ctr"/>
            <a:r>
              <a:rPr lang="es-CO" b="1" dirty="0" smtClean="0"/>
              <a:t>TERCERA GENERACION(1964-1971</a:t>
            </a:r>
            <a:r>
              <a:rPr lang="es-CO" dirty="0" smtClean="0"/>
              <a:t>)</a:t>
            </a:r>
          </a:p>
          <a:p>
            <a:endParaRPr lang="es-CO" dirty="0" smtClean="0"/>
          </a:p>
          <a:p>
            <a:r>
              <a:rPr lang="es-CO" dirty="0" smtClean="0"/>
              <a:t>CIRCUITO INTEGRADO(CHIPS)</a:t>
            </a:r>
          </a:p>
          <a:p>
            <a:pPr algn="just"/>
            <a:r>
              <a:rPr lang="es-CO" dirty="0" smtClean="0"/>
              <a:t>Aumenta la capacidad de almacenamiento y se reduce el tiempo de respuesta. Generalización de lenguajes de programación de alto nivel. Compatibilidad para compartir software entre diversos equipos.</a:t>
            </a:r>
            <a:br>
              <a:rPr lang="es-CO" dirty="0" smtClean="0"/>
            </a:br>
            <a:r>
              <a:rPr lang="es-CO" dirty="0" smtClean="0"/>
              <a:t/>
            </a:r>
            <a:br>
              <a:rPr lang="es-CO" dirty="0" smtClean="0"/>
            </a:br>
            <a:endParaRPr lang="es-CO" dirty="0" smtClean="0"/>
          </a:p>
          <a:p>
            <a:endParaRPr lang="es-CO" dirty="0"/>
          </a:p>
        </p:txBody>
      </p:sp>
      <p:pic>
        <p:nvPicPr>
          <p:cNvPr id="4" name="3 Imagen" descr="images (9).jpg"/>
          <p:cNvPicPr>
            <a:picLocks noChangeAspect="1"/>
          </p:cNvPicPr>
          <p:nvPr/>
        </p:nvPicPr>
        <p:blipFill>
          <a:blip r:embed="rId2" cstate="print"/>
          <a:stretch>
            <a:fillRect/>
          </a:stretch>
        </p:blipFill>
        <p:spPr>
          <a:xfrm>
            <a:off x="2051720" y="3573016"/>
            <a:ext cx="5328592" cy="2736304"/>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260648"/>
            <a:ext cx="7772400" cy="690352"/>
          </a:xfrm>
        </p:spPr>
        <p:txBody>
          <a:bodyPr/>
          <a:lstStyle/>
          <a:p>
            <a:pPr algn="ctr"/>
            <a:r>
              <a:rPr lang="es-CO" sz="2200" dirty="0" smtClean="0">
                <a:solidFill>
                  <a:schemeClr val="tx1"/>
                </a:solidFill>
                <a:effectLst/>
                <a:latin typeface="+mn-lt"/>
              </a:rPr>
              <a:t>CUARTA GENERACION(1971-1981</a:t>
            </a:r>
            <a:r>
              <a:rPr lang="es-CO" sz="2200" b="0" dirty="0" smtClean="0">
                <a:solidFill>
                  <a:schemeClr val="tx1"/>
                </a:solidFill>
                <a:effectLst/>
                <a:latin typeface="+mn-lt"/>
              </a:rPr>
              <a:t>)</a:t>
            </a:r>
            <a:endParaRPr lang="es-CO" sz="2200" b="0" dirty="0">
              <a:solidFill>
                <a:schemeClr val="tx1"/>
              </a:solidFill>
              <a:effectLst/>
              <a:latin typeface="+mn-lt"/>
            </a:endParaRPr>
          </a:p>
        </p:txBody>
      </p:sp>
      <p:sp>
        <p:nvSpPr>
          <p:cNvPr id="3" name="2 Marcador de texto"/>
          <p:cNvSpPr>
            <a:spLocks noGrp="1"/>
          </p:cNvSpPr>
          <p:nvPr>
            <p:ph type="body" idx="1"/>
          </p:nvPr>
        </p:nvSpPr>
        <p:spPr>
          <a:xfrm>
            <a:off x="530352" y="1196752"/>
            <a:ext cx="7772400" cy="5112568"/>
          </a:xfrm>
        </p:spPr>
        <p:txBody>
          <a:bodyPr/>
          <a:lstStyle/>
          <a:p>
            <a:r>
              <a:rPr lang="es-CO" dirty="0" smtClean="0"/>
              <a:t>MICROCIRCUITO INTEGRADO</a:t>
            </a:r>
          </a:p>
          <a:p>
            <a:r>
              <a:rPr lang="es-CO" dirty="0" smtClean="0"/>
              <a:t>El microprocesador: el proceso de reducción del tamaño de los componentes llega a operar a escalas microscópicas. La micro miniaturización permite construir el microprocesador, circuito integrado que rige las funciones fundamentales del ordenador.</a:t>
            </a:r>
            <a:br>
              <a:rPr lang="es-CO" dirty="0" smtClean="0"/>
            </a:br>
            <a:r>
              <a:rPr lang="es-CO" dirty="0" smtClean="0"/>
              <a:t/>
            </a:r>
            <a:br>
              <a:rPr lang="es-CO" dirty="0" smtClean="0"/>
            </a:br>
            <a:endParaRPr lang="es-CO" dirty="0"/>
          </a:p>
        </p:txBody>
      </p:sp>
      <p:pic>
        <p:nvPicPr>
          <p:cNvPr id="4" name="3 Imagen" descr="images (8).jpg"/>
          <p:cNvPicPr>
            <a:picLocks noChangeAspect="1"/>
          </p:cNvPicPr>
          <p:nvPr/>
        </p:nvPicPr>
        <p:blipFill>
          <a:blip r:embed="rId2" cstate="print"/>
          <a:stretch>
            <a:fillRect/>
          </a:stretch>
        </p:blipFill>
        <p:spPr>
          <a:xfrm>
            <a:off x="1187624" y="3645024"/>
            <a:ext cx="6192688" cy="2569071"/>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texto"/>
          <p:cNvSpPr>
            <a:spLocks noGrp="1"/>
          </p:cNvSpPr>
          <p:nvPr>
            <p:ph type="body" idx="1"/>
          </p:nvPr>
        </p:nvSpPr>
        <p:spPr>
          <a:xfrm>
            <a:off x="530352" y="188640"/>
            <a:ext cx="7772400" cy="6192688"/>
          </a:xfrm>
        </p:spPr>
        <p:txBody>
          <a:bodyPr>
            <a:normAutofit lnSpcReduction="10000"/>
          </a:bodyPr>
          <a:lstStyle/>
          <a:p>
            <a:pPr algn="ctr"/>
            <a:endParaRPr lang="es-CO" b="1" dirty="0" smtClean="0"/>
          </a:p>
          <a:p>
            <a:pPr algn="ctr"/>
            <a:r>
              <a:rPr lang="es-CO" b="1" dirty="0" smtClean="0"/>
              <a:t>QUINTA GENERACION Y LA INTELIGENCIA ARTIFICIAL(1982-1989)</a:t>
            </a:r>
          </a:p>
          <a:p>
            <a:pPr algn="just"/>
            <a:endParaRPr lang="es-CO" dirty="0" smtClean="0"/>
          </a:p>
          <a:p>
            <a:pPr algn="just"/>
            <a:r>
              <a:rPr lang="es-CO" dirty="0" smtClean="0"/>
              <a:t>El propósito de la </a:t>
            </a:r>
            <a:r>
              <a:rPr lang="es-CO" b="1" dirty="0" smtClean="0"/>
              <a:t>Inteligencia Artificial</a:t>
            </a:r>
            <a:r>
              <a:rPr lang="es-CO" dirty="0" smtClean="0"/>
              <a:t> es equipar a las Computadoras con "Inteligencia Humana" y con la capacidad de razonar para encontrar soluciones. Otro factor fundamental del diseño, la capacidad de la Computadora para reconocer patrones y secuencias de procesamiento que haya encontrado previamente, (programación Heurística) que permita a la Computadora recordar resultados previos e incluirlos en el procesamiento, en esencia, la Computadora aprenderá a partir de sus propias experiencias usará sus Datos originales para obtener la respuesta por medio del razonamiento y conservará esos resultados para posteriores tareas de procesamiento y toma de decisiones. El conocimiento recién adquirido le servirá como base para la próxima serie de soluciones.</a:t>
            </a:r>
            <a:br>
              <a:rPr lang="es-CO" dirty="0" smtClean="0"/>
            </a:br>
            <a:r>
              <a:rPr lang="es-CO" dirty="0" smtClean="0"/>
              <a:t/>
            </a:r>
            <a:br>
              <a:rPr lang="es-CO" dirty="0" smtClean="0"/>
            </a:br>
            <a:endParaRPr lang="es-CO" b="1" dirty="0" smtClean="0"/>
          </a:p>
          <a:p>
            <a:endParaRPr lang="es-CO" b="1" dirty="0" smtClean="0"/>
          </a:p>
          <a:p>
            <a:endParaRPr lang="es-CO" b="1" dirty="0" smtClean="0"/>
          </a:p>
          <a:p>
            <a:endParaRPr lang="es-CO" b="1" dirty="0" smtClean="0"/>
          </a:p>
          <a:p>
            <a:endParaRPr lang="es-CO" b="1"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1 Imagen" descr="images (17).jpg"/>
          <p:cNvPicPr>
            <a:picLocks noChangeAspect="1"/>
          </p:cNvPicPr>
          <p:nvPr/>
        </p:nvPicPr>
        <p:blipFill>
          <a:blip r:embed="rId2" cstate="print"/>
          <a:stretch>
            <a:fillRect/>
          </a:stretch>
        </p:blipFill>
        <p:spPr>
          <a:xfrm>
            <a:off x="539552" y="620688"/>
            <a:ext cx="3371056" cy="4248472"/>
          </a:xfrm>
          <a:prstGeom prst="rect">
            <a:avLst/>
          </a:prstGeom>
          <a:ln w="88900" cap="sq" cmpd="thickThin">
            <a:solidFill>
              <a:srgbClr val="000000"/>
            </a:solidFill>
            <a:prstDash val="solid"/>
            <a:miter lim="800000"/>
          </a:ln>
          <a:effectLst>
            <a:innerShdw blurRad="76200">
              <a:srgbClr val="000000"/>
            </a:innerShdw>
          </a:effectLst>
        </p:spPr>
      </p:pic>
      <p:pic>
        <p:nvPicPr>
          <p:cNvPr id="3" name="2 Imagen" descr="descarga (4).jpg"/>
          <p:cNvPicPr>
            <a:picLocks noChangeAspect="1"/>
          </p:cNvPicPr>
          <p:nvPr/>
        </p:nvPicPr>
        <p:blipFill>
          <a:blip r:embed="rId3" cstate="print"/>
          <a:stretch>
            <a:fillRect/>
          </a:stretch>
        </p:blipFill>
        <p:spPr>
          <a:xfrm>
            <a:off x="4716016" y="2564904"/>
            <a:ext cx="3888432" cy="3384376"/>
          </a:xfrm>
          <a:prstGeom prst="rect">
            <a:avLst/>
          </a:prstGeom>
          <a:ln w="88900" cap="sq" cmpd="thickThin">
            <a:solidFill>
              <a:srgbClr val="000000"/>
            </a:solidFill>
            <a:prstDash val="solid"/>
            <a:miter lim="800000"/>
          </a:ln>
          <a:effectLst>
            <a:innerShdw blurRad="76200">
              <a:srgbClr val="000000"/>
            </a:innerShdw>
          </a:effec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11560" y="476672"/>
            <a:ext cx="7772400" cy="690352"/>
          </a:xfrm>
        </p:spPr>
        <p:txBody>
          <a:bodyPr/>
          <a:lstStyle/>
          <a:p>
            <a:pPr algn="ctr"/>
            <a:r>
              <a:rPr lang="es-CO" sz="2800" dirty="0" smtClean="0">
                <a:solidFill>
                  <a:schemeClr val="tx1"/>
                </a:solidFill>
                <a:latin typeface="+mn-lt"/>
              </a:rPr>
              <a:t>SEXTA GENERACION(1990 Hasta la fecha de hoy)</a:t>
            </a:r>
            <a:endParaRPr lang="es-CO" sz="2800" dirty="0">
              <a:solidFill>
                <a:schemeClr val="tx1"/>
              </a:solidFill>
              <a:latin typeface="+mn-lt"/>
            </a:endParaRPr>
          </a:p>
        </p:txBody>
      </p:sp>
      <p:sp>
        <p:nvSpPr>
          <p:cNvPr id="3" name="2 Marcador de texto"/>
          <p:cNvSpPr>
            <a:spLocks noGrp="1"/>
          </p:cNvSpPr>
          <p:nvPr>
            <p:ph type="body" idx="1"/>
          </p:nvPr>
        </p:nvSpPr>
        <p:spPr>
          <a:xfrm>
            <a:off x="467544" y="1124744"/>
            <a:ext cx="7772400" cy="5472608"/>
          </a:xfrm>
        </p:spPr>
        <p:txBody>
          <a:bodyPr>
            <a:noAutofit/>
          </a:bodyPr>
          <a:lstStyle/>
          <a:p>
            <a:pPr algn="just"/>
            <a:r>
              <a:rPr lang="es-CO" sz="2100" dirty="0" smtClean="0"/>
              <a:t>Como supuestamente la sexta generación de computadoras está en marcha desde principios de los años noventa, debemos por lo menos, esbozar las características que deben tener las computadoras de esta generación. También se mencionan algunos de los avances tecnológicos de la última década del siglo XX y lo que se espera lograr en el siglo XXI. Las computadoras de esta generación cuentan con arquitecturas combinadas Paralelo / Vectorial, con cientos de microprocesadores vectoriales trabajando al mismo tiempo; se han creado computadoras capaces de realizar más de un millón de millones de operaciones aritméticas de punto flotante por segundo (teraflops); las redes de área mundial (Wide Área Network, WAN) seguirán creciendo desorbitadamente utilizando medios de comunicación a través de fibras ópticas y satélites, con anchos de banda impresionantes. Las tecnologías de esta generación ya han sido desarrolladas o están en ese proceso. Algunas de ellas son: inteligencia / artificial distribuida; teoría del caos, sistemas difusos, holografía, transistores ópticos, etcétera.</a:t>
            </a:r>
            <a:br>
              <a:rPr lang="es-CO" sz="2100" dirty="0" smtClean="0"/>
            </a:br>
            <a:r>
              <a:rPr lang="es-CO" dirty="0" smtClean="0"/>
              <a:t/>
            </a:r>
            <a:br>
              <a:rPr lang="es-CO" dirty="0" smtClean="0"/>
            </a:br>
            <a:endParaRPr lang="es-CO"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1 Imagen" descr="images (14).jpg"/>
          <p:cNvPicPr>
            <a:picLocks noChangeAspect="1"/>
          </p:cNvPicPr>
          <p:nvPr/>
        </p:nvPicPr>
        <p:blipFill>
          <a:blip r:embed="rId2" cstate="print"/>
          <a:stretch>
            <a:fillRect/>
          </a:stretch>
        </p:blipFill>
        <p:spPr>
          <a:xfrm>
            <a:off x="755576" y="332656"/>
            <a:ext cx="3171800" cy="3240360"/>
          </a:xfrm>
          <a:prstGeom prst="rect">
            <a:avLst/>
          </a:prstGeom>
          <a:ln w="57150">
            <a:solidFill>
              <a:schemeClr val="tx1"/>
            </a:solid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pic>
        <p:nvPicPr>
          <p:cNvPr id="3" name="2 Imagen" descr="descarga (5).jpg"/>
          <p:cNvPicPr>
            <a:picLocks noChangeAspect="1"/>
          </p:cNvPicPr>
          <p:nvPr/>
        </p:nvPicPr>
        <p:blipFill>
          <a:blip r:embed="rId3" cstate="print"/>
          <a:stretch>
            <a:fillRect/>
          </a:stretch>
        </p:blipFill>
        <p:spPr>
          <a:xfrm>
            <a:off x="4716016" y="620688"/>
            <a:ext cx="3600400" cy="2880320"/>
          </a:xfrm>
          <a:prstGeom prst="roundRect">
            <a:avLst>
              <a:gd name="adj" fmla="val 16667"/>
            </a:avLst>
          </a:prstGeom>
          <a:ln w="57150">
            <a:solidFill>
              <a:schemeClr val="tx1"/>
            </a:solid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pic>
        <p:nvPicPr>
          <p:cNvPr id="4" name="3 Imagen" descr="images (15).jpg"/>
          <p:cNvPicPr>
            <a:picLocks noChangeAspect="1"/>
          </p:cNvPicPr>
          <p:nvPr/>
        </p:nvPicPr>
        <p:blipFill>
          <a:blip r:embed="rId4" cstate="print"/>
          <a:stretch>
            <a:fillRect/>
          </a:stretch>
        </p:blipFill>
        <p:spPr>
          <a:xfrm>
            <a:off x="2267744" y="4005064"/>
            <a:ext cx="4536504" cy="2255515"/>
          </a:xfrm>
          <a:prstGeom prst="rect">
            <a:avLst/>
          </a:prstGeom>
          <a:solidFill>
            <a:srgbClr val="FFFFFF">
              <a:shade val="85000"/>
            </a:srgbClr>
          </a:solidFill>
          <a:ln w="57150" cap="rnd">
            <a:solidFill>
              <a:schemeClr val="tx1"/>
            </a:solidFill>
          </a:ln>
          <a:effectLst>
            <a:outerShdw blurRad="36195" dist="12700" dir="11400000" algn="tl" rotWithShape="0">
              <a:srgbClr val="000000">
                <a:alpha val="33000"/>
              </a:srgbClr>
            </a:outerShdw>
          </a:effectLst>
          <a:scene3d>
            <a:camera prst="perspectiveContrastingLeftFacing">
              <a:rot lat="540000" lon="2100000" rev="0"/>
            </a:camera>
            <a:lightRig rig="soft" dir="t"/>
          </a:scene3d>
          <a:sp3d contourW="12700" prstMaterial="matte">
            <a:bevelT w="63500" h="50800"/>
            <a:contourClr>
              <a:srgbClr val="C0C0C0"/>
            </a:contourClr>
          </a:sp3d>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1 Imagen" descr="images (12).jpg"/>
          <p:cNvPicPr>
            <a:picLocks noChangeAspect="1"/>
          </p:cNvPicPr>
          <p:nvPr/>
        </p:nvPicPr>
        <p:blipFill>
          <a:blip r:embed="rId2" cstate="print"/>
          <a:stretch>
            <a:fillRect/>
          </a:stretch>
        </p:blipFill>
        <p:spPr>
          <a:xfrm>
            <a:off x="0" y="0"/>
            <a:ext cx="3456384" cy="2304256"/>
          </a:xfrm>
          <a:prstGeom prst="rect">
            <a:avLst/>
          </a:prstGeom>
          <a:ln w="28575">
            <a:solidFill>
              <a:schemeClr val="tx1"/>
            </a:solidFill>
          </a:ln>
        </p:spPr>
      </p:pic>
      <p:pic>
        <p:nvPicPr>
          <p:cNvPr id="3" name="2 Imagen" descr="images (6).jpg"/>
          <p:cNvPicPr>
            <a:picLocks noChangeAspect="1"/>
          </p:cNvPicPr>
          <p:nvPr/>
        </p:nvPicPr>
        <p:blipFill>
          <a:blip r:embed="rId3" cstate="print"/>
          <a:stretch>
            <a:fillRect/>
          </a:stretch>
        </p:blipFill>
        <p:spPr>
          <a:xfrm>
            <a:off x="6325291" y="0"/>
            <a:ext cx="2818709" cy="2304256"/>
          </a:xfrm>
          <a:prstGeom prst="rect">
            <a:avLst/>
          </a:prstGeom>
          <a:ln w="28575">
            <a:solidFill>
              <a:schemeClr val="tx1"/>
            </a:solidFill>
          </a:ln>
        </p:spPr>
      </p:pic>
      <p:pic>
        <p:nvPicPr>
          <p:cNvPr id="4" name="3 Imagen" descr="images (7).jpg"/>
          <p:cNvPicPr>
            <a:picLocks noChangeAspect="1"/>
          </p:cNvPicPr>
          <p:nvPr/>
        </p:nvPicPr>
        <p:blipFill>
          <a:blip r:embed="rId4" cstate="print"/>
          <a:stretch>
            <a:fillRect/>
          </a:stretch>
        </p:blipFill>
        <p:spPr>
          <a:xfrm>
            <a:off x="3491880" y="0"/>
            <a:ext cx="2880319" cy="2231306"/>
          </a:xfrm>
          <a:prstGeom prst="rect">
            <a:avLst/>
          </a:prstGeom>
          <a:ln w="28575">
            <a:solidFill>
              <a:schemeClr val="tx1"/>
            </a:solidFill>
          </a:ln>
        </p:spPr>
      </p:pic>
      <p:pic>
        <p:nvPicPr>
          <p:cNvPr id="5" name="4 Imagen" descr="descarga (5).jpg"/>
          <p:cNvPicPr>
            <a:picLocks noChangeAspect="1"/>
          </p:cNvPicPr>
          <p:nvPr/>
        </p:nvPicPr>
        <p:blipFill>
          <a:blip r:embed="rId5" cstate="print"/>
          <a:stretch>
            <a:fillRect/>
          </a:stretch>
        </p:blipFill>
        <p:spPr>
          <a:xfrm>
            <a:off x="0" y="2348880"/>
            <a:ext cx="3059832" cy="2880320"/>
          </a:xfrm>
          <a:prstGeom prst="rect">
            <a:avLst/>
          </a:prstGeom>
          <a:ln w="28575">
            <a:solidFill>
              <a:schemeClr val="tx1"/>
            </a:solidFill>
          </a:ln>
        </p:spPr>
      </p:pic>
      <p:pic>
        <p:nvPicPr>
          <p:cNvPr id="6" name="5 Imagen" descr="images (16).jpg"/>
          <p:cNvPicPr>
            <a:picLocks noChangeAspect="1"/>
          </p:cNvPicPr>
          <p:nvPr/>
        </p:nvPicPr>
        <p:blipFill>
          <a:blip r:embed="rId6" cstate="print"/>
          <a:stretch>
            <a:fillRect/>
          </a:stretch>
        </p:blipFill>
        <p:spPr>
          <a:xfrm>
            <a:off x="3203848" y="2204864"/>
            <a:ext cx="2287141" cy="2880320"/>
          </a:xfrm>
          <a:prstGeom prst="rect">
            <a:avLst/>
          </a:prstGeom>
          <a:ln w="28575">
            <a:solidFill>
              <a:schemeClr val="tx1"/>
            </a:solidFill>
          </a:ln>
        </p:spPr>
      </p:pic>
      <p:pic>
        <p:nvPicPr>
          <p:cNvPr id="7" name="6 Imagen" descr="images (18).jpg"/>
          <p:cNvPicPr>
            <a:picLocks noChangeAspect="1"/>
          </p:cNvPicPr>
          <p:nvPr/>
        </p:nvPicPr>
        <p:blipFill>
          <a:blip r:embed="rId7" cstate="print"/>
          <a:stretch>
            <a:fillRect/>
          </a:stretch>
        </p:blipFill>
        <p:spPr>
          <a:xfrm>
            <a:off x="5436096" y="2204864"/>
            <a:ext cx="3096344" cy="2376264"/>
          </a:xfrm>
          <a:prstGeom prst="rect">
            <a:avLst/>
          </a:prstGeom>
          <a:ln w="28575">
            <a:solidFill>
              <a:schemeClr val="tx1"/>
            </a:solidFill>
          </a:ln>
        </p:spPr>
      </p:pic>
      <p:pic>
        <p:nvPicPr>
          <p:cNvPr id="8" name="7 Imagen" descr="images (15).jpg"/>
          <p:cNvPicPr>
            <a:picLocks noChangeAspect="1"/>
          </p:cNvPicPr>
          <p:nvPr/>
        </p:nvPicPr>
        <p:blipFill>
          <a:blip r:embed="rId8" cstate="print"/>
          <a:stretch>
            <a:fillRect/>
          </a:stretch>
        </p:blipFill>
        <p:spPr>
          <a:xfrm>
            <a:off x="5220072" y="4725144"/>
            <a:ext cx="3600400" cy="1895475"/>
          </a:xfrm>
          <a:prstGeom prst="rect">
            <a:avLst/>
          </a:prstGeom>
          <a:ln w="28575">
            <a:solidFill>
              <a:schemeClr val="tx1"/>
            </a:solidFill>
          </a:ln>
        </p:spPr>
      </p:pic>
      <p:pic>
        <p:nvPicPr>
          <p:cNvPr id="10" name="9 Imagen" descr="images (19).jpg"/>
          <p:cNvPicPr>
            <a:picLocks noChangeAspect="1"/>
          </p:cNvPicPr>
          <p:nvPr/>
        </p:nvPicPr>
        <p:blipFill>
          <a:blip r:embed="rId9" cstate="print"/>
          <a:stretch>
            <a:fillRect/>
          </a:stretch>
        </p:blipFill>
        <p:spPr>
          <a:xfrm>
            <a:off x="2699792" y="5010150"/>
            <a:ext cx="2466975" cy="1847850"/>
          </a:xfrm>
          <a:prstGeom prst="rect">
            <a:avLst/>
          </a:prstGeom>
          <a:ln w="28575">
            <a:solidFill>
              <a:schemeClr val="tx1"/>
            </a:solidFill>
          </a:ln>
        </p:spPr>
      </p:pic>
      <p:pic>
        <p:nvPicPr>
          <p:cNvPr id="11" name="10 Imagen" descr="images (13).jpg"/>
          <p:cNvPicPr>
            <a:picLocks noChangeAspect="1"/>
          </p:cNvPicPr>
          <p:nvPr/>
        </p:nvPicPr>
        <p:blipFill>
          <a:blip r:embed="rId10" cstate="print"/>
          <a:stretch>
            <a:fillRect/>
          </a:stretch>
        </p:blipFill>
        <p:spPr>
          <a:xfrm>
            <a:off x="179512" y="5301208"/>
            <a:ext cx="2304256" cy="1556792"/>
          </a:xfrm>
          <a:prstGeom prst="rect">
            <a:avLst/>
          </a:prstGeom>
          <a:ln w="28575">
            <a:solidFill>
              <a:schemeClr val="tx1"/>
            </a:solid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39552" y="332656"/>
            <a:ext cx="8229600" cy="782960"/>
          </a:xfrm>
        </p:spPr>
        <p:txBody>
          <a:bodyPr>
            <a:normAutofit/>
          </a:bodyPr>
          <a:lstStyle/>
          <a:p>
            <a:pPr algn="ctr"/>
            <a:r>
              <a:rPr lang="es-CO" sz="2800" b="1" dirty="0" smtClean="0">
                <a:latin typeface="Arial Black" pitchFamily="34" charset="0"/>
              </a:rPr>
              <a:t>TIPOS DE MANTENIMIENTO DEL PC</a:t>
            </a:r>
            <a:endParaRPr lang="es-CO" sz="2800" b="1" dirty="0">
              <a:latin typeface="Arial Black" pitchFamily="34" charset="0"/>
            </a:endParaRPr>
          </a:p>
        </p:txBody>
      </p:sp>
      <p:sp>
        <p:nvSpPr>
          <p:cNvPr id="3" name="2 Marcador de contenido"/>
          <p:cNvSpPr>
            <a:spLocks noGrp="1"/>
          </p:cNvSpPr>
          <p:nvPr>
            <p:ph sz="half" idx="1"/>
          </p:nvPr>
        </p:nvSpPr>
        <p:spPr>
          <a:xfrm>
            <a:off x="395536" y="1628800"/>
            <a:ext cx="4038600" cy="4434840"/>
          </a:xfrm>
        </p:spPr>
        <p:txBody>
          <a:bodyPr>
            <a:normAutofit fontScale="92500" lnSpcReduction="20000"/>
          </a:bodyPr>
          <a:lstStyle/>
          <a:p>
            <a:pPr>
              <a:buFont typeface="Wingdings" pitchFamily="2" charset="2"/>
              <a:buChar char="ü"/>
            </a:pPr>
            <a:r>
              <a:rPr lang="es-CO" sz="2400" dirty="0" smtClean="0"/>
              <a:t>Mantenimiento de conservación</a:t>
            </a:r>
          </a:p>
          <a:p>
            <a:pPr>
              <a:buFont typeface="Wingdings" pitchFamily="2" charset="2"/>
              <a:buChar char="ü"/>
            </a:pPr>
            <a:r>
              <a:rPr lang="es-CO" sz="2400" dirty="0" smtClean="0"/>
              <a:t>Mantenimiento Correctivo</a:t>
            </a:r>
          </a:p>
          <a:p>
            <a:pPr>
              <a:buFont typeface="Wingdings" pitchFamily="2" charset="2"/>
              <a:buChar char="ü"/>
            </a:pPr>
            <a:r>
              <a:rPr lang="es-CO" sz="2400" dirty="0" smtClean="0"/>
              <a:t>Mantenimiento Correctivo Inmediato</a:t>
            </a:r>
          </a:p>
          <a:p>
            <a:pPr>
              <a:buFont typeface="Wingdings" pitchFamily="2" charset="2"/>
              <a:buChar char="ü"/>
            </a:pPr>
            <a:r>
              <a:rPr lang="es-CO" sz="2400" dirty="0" smtClean="0"/>
              <a:t>Mantenimiento Correctivo Diferido</a:t>
            </a:r>
          </a:p>
          <a:p>
            <a:pPr>
              <a:buFont typeface="Wingdings" pitchFamily="2" charset="2"/>
              <a:buChar char="ü"/>
            </a:pPr>
            <a:r>
              <a:rPr lang="es-CO" sz="2400" dirty="0" smtClean="0"/>
              <a:t>Mantenimiento Preventivo</a:t>
            </a:r>
          </a:p>
          <a:p>
            <a:pPr>
              <a:buFont typeface="Wingdings" pitchFamily="2" charset="2"/>
              <a:buChar char="ü"/>
            </a:pPr>
            <a:r>
              <a:rPr lang="es-CO" sz="2400" dirty="0" smtClean="0"/>
              <a:t>Mantenimiento Programado</a:t>
            </a:r>
          </a:p>
          <a:p>
            <a:pPr>
              <a:buFont typeface="Wingdings" pitchFamily="2" charset="2"/>
              <a:buChar char="ü"/>
            </a:pPr>
            <a:r>
              <a:rPr lang="es-CO" sz="2400" dirty="0" smtClean="0"/>
              <a:t>Mantenimiento Predictivo</a:t>
            </a:r>
          </a:p>
          <a:p>
            <a:pPr>
              <a:buFont typeface="Wingdings" pitchFamily="2" charset="2"/>
              <a:buChar char="ü"/>
            </a:pPr>
            <a:r>
              <a:rPr lang="es-CO" sz="2400" dirty="0" smtClean="0"/>
              <a:t>Mantenimiento De Oportunidad</a:t>
            </a:r>
          </a:p>
          <a:p>
            <a:pPr>
              <a:buFont typeface="Wingdings" pitchFamily="2" charset="2"/>
              <a:buChar char="ü"/>
            </a:pPr>
            <a:r>
              <a:rPr lang="es-CO" sz="2400" dirty="0" smtClean="0"/>
              <a:t>Mantenimiento De Actualización </a:t>
            </a:r>
          </a:p>
          <a:p>
            <a:pPr>
              <a:buFont typeface="Wingdings" pitchFamily="2" charset="2"/>
              <a:buChar char="ü"/>
            </a:pPr>
            <a:endParaRPr lang="es-CO" sz="2000" dirty="0" smtClean="0"/>
          </a:p>
          <a:p>
            <a:pPr>
              <a:buFont typeface="Wingdings" pitchFamily="2" charset="2"/>
              <a:buChar char="ü"/>
            </a:pPr>
            <a:endParaRPr lang="es-CO" sz="2000" dirty="0"/>
          </a:p>
        </p:txBody>
      </p:sp>
      <p:pic>
        <p:nvPicPr>
          <p:cNvPr id="5" name="4 Marcador de contenido" descr="1267414946_77264045_5-MANTENIMIENTO-PREVENTIVO-DE-COMPUTADORAS-DE-ESCRITORIO-Oaxaca-1267414946.jpg"/>
          <p:cNvPicPr>
            <a:picLocks noGrp="1" noChangeAspect="1"/>
          </p:cNvPicPr>
          <p:nvPr>
            <p:ph sz="half" idx="2"/>
          </p:nvPr>
        </p:nvPicPr>
        <p:blipFill>
          <a:blip r:embed="rId2" cstate="print"/>
          <a:stretch>
            <a:fillRect/>
          </a:stretch>
        </p:blipFill>
        <p:spPr>
          <a:xfrm>
            <a:off x="4648200" y="1628800"/>
            <a:ext cx="4038600" cy="4392487"/>
          </a:xfr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11560" y="188640"/>
            <a:ext cx="8229600" cy="1143000"/>
          </a:xfrm>
        </p:spPr>
        <p:txBody>
          <a:bodyPr>
            <a:noAutofit/>
          </a:bodyPr>
          <a:lstStyle/>
          <a:p>
            <a:pPr algn="ctr"/>
            <a:r>
              <a:rPr lang="es-CO" sz="2800" b="1" dirty="0" smtClean="0">
                <a:latin typeface="Arial Black" pitchFamily="34" charset="0"/>
              </a:rPr>
              <a:t>EJEMPLOS DE ACCIONES PARA CADA TIPO DE MANTENIMIENTO</a:t>
            </a:r>
            <a:endParaRPr lang="es-CO" sz="2800" b="1" dirty="0">
              <a:latin typeface="Arial Black" pitchFamily="34" charset="0"/>
            </a:endParaRPr>
          </a:p>
        </p:txBody>
      </p:sp>
      <p:sp>
        <p:nvSpPr>
          <p:cNvPr id="3" name="2 Marcador de contenido"/>
          <p:cNvSpPr>
            <a:spLocks noGrp="1"/>
          </p:cNvSpPr>
          <p:nvPr>
            <p:ph sz="half" idx="1"/>
          </p:nvPr>
        </p:nvSpPr>
        <p:spPr/>
        <p:txBody>
          <a:bodyPr>
            <a:normAutofit fontScale="92500" lnSpcReduction="20000"/>
          </a:bodyPr>
          <a:lstStyle/>
          <a:p>
            <a:pPr algn="just"/>
            <a:r>
              <a:rPr lang="es-CO" sz="2400" b="1" dirty="0" smtClean="0"/>
              <a:t>Mantenimiento Preventivo: </a:t>
            </a:r>
            <a:r>
              <a:rPr lang="es-CO" sz="2200" dirty="0" smtClean="0"/>
              <a:t>Se realiza antes que ocurra una falla o avería, con la finalidad de mantener la PC Trabajando y para reducir las posibilidades de ocurrencias o fallas.</a:t>
            </a:r>
          </a:p>
          <a:p>
            <a:pPr algn="just"/>
            <a:r>
              <a:rPr lang="es-CO" sz="2400" b="1" dirty="0" smtClean="0"/>
              <a:t>Mantenimiento Correctivo: </a:t>
            </a:r>
            <a:r>
              <a:rPr lang="es-CO" sz="2400" dirty="0" smtClean="0"/>
              <a:t>Se realiza luego que ocurra una falla o avería en el equipo, presenta costos por reparación y repuestos no presupuestadas, pues implica el cambio de algunas piezas de la PC. </a:t>
            </a:r>
            <a:endParaRPr lang="es-CO" sz="2400" dirty="0"/>
          </a:p>
        </p:txBody>
      </p:sp>
      <p:pic>
        <p:nvPicPr>
          <p:cNvPr id="5" name="4 Marcador de contenido" descr="images (2).jpg"/>
          <p:cNvPicPr>
            <a:picLocks noGrp="1" noChangeAspect="1"/>
          </p:cNvPicPr>
          <p:nvPr>
            <p:ph sz="half" idx="2"/>
          </p:nvPr>
        </p:nvPicPr>
        <p:blipFill>
          <a:blip r:embed="rId2" cstate="print"/>
          <a:stretch>
            <a:fillRect/>
          </a:stretch>
        </p:blipFill>
        <p:spPr>
          <a:xfrm>
            <a:off x="4788024" y="1628800"/>
            <a:ext cx="3333750" cy="4464496"/>
          </a:xfr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536" y="692696"/>
            <a:ext cx="7700392" cy="714384"/>
          </a:xfrm>
        </p:spPr>
        <p:txBody>
          <a:bodyPr/>
          <a:lstStyle/>
          <a:p>
            <a:pPr algn="just">
              <a:buFont typeface="Arial" pitchFamily="34" charset="0"/>
              <a:buChar char="•"/>
            </a:pPr>
            <a:r>
              <a:rPr lang="es-CO" sz="2400" dirty="0" smtClean="0">
                <a:solidFill>
                  <a:schemeClr val="tx1"/>
                </a:solidFill>
                <a:effectLst/>
                <a:latin typeface="+mn-lt"/>
              </a:rPr>
              <a:t>Mantenimiento Predictivo: </a:t>
            </a:r>
            <a:r>
              <a:rPr lang="es-CO" sz="2200" b="0" dirty="0" smtClean="0">
                <a:solidFill>
                  <a:schemeClr val="tx1"/>
                </a:solidFill>
                <a:effectLst/>
              </a:rPr>
              <a:t>Está basado en la determinación de la condición técnica de la PC en operación.</a:t>
            </a:r>
            <a:endParaRPr lang="es-CO" sz="2200" b="0" dirty="0">
              <a:solidFill>
                <a:schemeClr val="tx1"/>
              </a:solidFill>
              <a:effectLst/>
              <a:latin typeface="+mn-lt"/>
            </a:endParaRPr>
          </a:p>
        </p:txBody>
      </p:sp>
      <p:sp>
        <p:nvSpPr>
          <p:cNvPr id="3" name="2 Marcador de texto"/>
          <p:cNvSpPr>
            <a:spLocks noGrp="1"/>
          </p:cNvSpPr>
          <p:nvPr>
            <p:ph type="body" idx="1"/>
          </p:nvPr>
        </p:nvSpPr>
        <p:spPr>
          <a:xfrm>
            <a:off x="395536" y="1484784"/>
            <a:ext cx="7772400" cy="2301800"/>
          </a:xfrm>
        </p:spPr>
        <p:txBody>
          <a:bodyPr>
            <a:normAutofit/>
          </a:bodyPr>
          <a:lstStyle/>
          <a:p>
            <a:pPr>
              <a:buFont typeface="Arial" pitchFamily="34" charset="0"/>
              <a:buChar char="•"/>
            </a:pPr>
            <a:r>
              <a:rPr lang="es-CO" sz="2400" b="1" dirty="0" smtClean="0"/>
              <a:t>  Mantenimiento Proactivo:  </a:t>
            </a:r>
            <a:r>
              <a:rPr lang="es-CO" dirty="0" smtClean="0"/>
              <a:t>Es una filosofía de mantenimiento dirigida fundamentalmente a la detección y corrección de las causas que generan el desgaste y que  conduce a la falla de la PC</a:t>
            </a:r>
            <a:endParaRPr lang="es-CO" dirty="0"/>
          </a:p>
        </p:txBody>
      </p:sp>
      <p:pic>
        <p:nvPicPr>
          <p:cNvPr id="4" name="3 Imagen" descr="1267414946_77264045_5-MANTENIMIENTO-PREVENTIVO-DE-COMPUTADORAS-DE-ESCRITORIO-Oaxaca-1267414946.jpg"/>
          <p:cNvPicPr>
            <a:picLocks noChangeAspect="1"/>
          </p:cNvPicPr>
          <p:nvPr/>
        </p:nvPicPr>
        <p:blipFill>
          <a:blip r:embed="rId2" cstate="print"/>
          <a:stretch>
            <a:fillRect/>
          </a:stretch>
        </p:blipFill>
        <p:spPr>
          <a:xfrm>
            <a:off x="2396610" y="3140968"/>
            <a:ext cx="3920903" cy="3168352"/>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39552" y="332656"/>
            <a:ext cx="8229600" cy="666328"/>
          </a:xfrm>
        </p:spPr>
        <p:txBody>
          <a:bodyPr>
            <a:noAutofit/>
          </a:bodyPr>
          <a:lstStyle/>
          <a:p>
            <a:r>
              <a:rPr lang="es-CO" sz="2800" dirty="0" smtClean="0">
                <a:latin typeface="Arial Black" pitchFamily="34" charset="0"/>
              </a:rPr>
              <a:t>¿QUE ES UN SISTEMA INFORMATICO?</a:t>
            </a:r>
            <a:endParaRPr lang="es-CO" sz="2800" dirty="0">
              <a:latin typeface="Arial Black" pitchFamily="34" charset="0"/>
            </a:endParaRPr>
          </a:p>
        </p:txBody>
      </p:sp>
      <p:sp>
        <p:nvSpPr>
          <p:cNvPr id="3" name="2 Marcador de contenido"/>
          <p:cNvSpPr>
            <a:spLocks noGrp="1"/>
          </p:cNvSpPr>
          <p:nvPr>
            <p:ph sz="half" idx="1"/>
          </p:nvPr>
        </p:nvSpPr>
        <p:spPr>
          <a:xfrm>
            <a:off x="251520" y="1556792"/>
            <a:ext cx="4038600" cy="4525963"/>
          </a:xfrm>
        </p:spPr>
        <p:txBody>
          <a:bodyPr>
            <a:noAutofit/>
          </a:bodyPr>
          <a:lstStyle/>
          <a:p>
            <a:pPr algn="just"/>
            <a:r>
              <a:rPr lang="es-CO" sz="2000" dirty="0" smtClean="0"/>
              <a:t>Un sistema informático es un conjunto de partes que funcionan relacionándose entre si con un objetivo preciso: sus partes son software y hardware </a:t>
            </a:r>
            <a:r>
              <a:rPr lang="es-CO" sz="2000" dirty="0"/>
              <a:t> Ambos </a:t>
            </a:r>
            <a:r>
              <a:rPr lang="es-CO" sz="2000" dirty="0" smtClean="0"/>
              <a:t>sistemas ( sistema informático, sistema de información) </a:t>
            </a:r>
            <a:r>
              <a:rPr lang="es-CO" sz="2000" dirty="0"/>
              <a:t>tienen un propósito. Por ejemplo, gestionar el acceso y distribución de libros una biblioteca, administrar la entrada/salida de mercadería, personal y otros recursos de un comercio, etc.</a:t>
            </a:r>
          </a:p>
        </p:txBody>
      </p:sp>
      <p:pic>
        <p:nvPicPr>
          <p:cNvPr id="9" name="8 Marcador de contenido" descr="descarga.jpg"/>
          <p:cNvPicPr>
            <a:picLocks noGrp="1" noChangeAspect="1"/>
          </p:cNvPicPr>
          <p:nvPr>
            <p:ph sz="half" idx="2"/>
          </p:nvPr>
        </p:nvPicPr>
        <p:blipFill>
          <a:blip r:embed="rId2" cstate="print"/>
          <a:stretch>
            <a:fillRect/>
          </a:stretch>
        </p:blipFill>
        <p:spPr>
          <a:xfrm>
            <a:off x="4716016" y="1628800"/>
            <a:ext cx="4032448" cy="3960440"/>
          </a:xfr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0"/>
            <a:ext cx="8229600" cy="1143000"/>
          </a:xfrm>
        </p:spPr>
        <p:txBody>
          <a:bodyPr>
            <a:normAutofit/>
          </a:bodyPr>
          <a:lstStyle/>
          <a:p>
            <a:pPr algn="ctr"/>
            <a:r>
              <a:rPr lang="es-CO" sz="2800" b="1" dirty="0" smtClean="0">
                <a:latin typeface="Arial Black" pitchFamily="34" charset="0"/>
              </a:rPr>
              <a:t>COMPONENTES DE UN SISTEMA INFORMATICO</a:t>
            </a:r>
            <a:endParaRPr lang="es-CO" sz="2800" b="1" dirty="0">
              <a:latin typeface="Arial Black" pitchFamily="34" charset="0"/>
            </a:endParaRPr>
          </a:p>
        </p:txBody>
      </p:sp>
      <p:sp>
        <p:nvSpPr>
          <p:cNvPr id="3" name="2 Marcador de contenido"/>
          <p:cNvSpPr>
            <a:spLocks noGrp="1"/>
          </p:cNvSpPr>
          <p:nvPr>
            <p:ph sz="half" idx="1"/>
          </p:nvPr>
        </p:nvSpPr>
        <p:spPr>
          <a:xfrm>
            <a:off x="323528" y="1556792"/>
            <a:ext cx="4038600" cy="5112568"/>
          </a:xfrm>
        </p:spPr>
        <p:txBody>
          <a:bodyPr>
            <a:normAutofit lnSpcReduction="10000"/>
          </a:bodyPr>
          <a:lstStyle/>
          <a:p>
            <a:pPr algn="just">
              <a:buFont typeface="Wingdings" pitchFamily="2" charset="2"/>
              <a:buChar char="Ø"/>
            </a:pPr>
            <a:r>
              <a:rPr lang="es-CO" sz="2400" b="1" dirty="0" smtClean="0"/>
              <a:t>Componente Físico: </a:t>
            </a:r>
            <a:r>
              <a:rPr lang="es-CO" sz="2200" dirty="0" smtClean="0"/>
              <a:t>Que constituye el hardware del sistema informativo que lo conforman, básicamente los ordenadores los periféricos y el sistema de comunicaciones. </a:t>
            </a:r>
          </a:p>
          <a:p>
            <a:pPr algn="just">
              <a:buFont typeface="Wingdings" pitchFamily="2" charset="2"/>
              <a:buChar char="Ø"/>
            </a:pPr>
            <a:r>
              <a:rPr lang="es-CO" sz="2200" b="1" dirty="0" smtClean="0"/>
              <a:t>Componente lógico: </a:t>
            </a:r>
            <a:r>
              <a:rPr lang="es-CO" sz="2200" dirty="0" smtClean="0"/>
              <a:t>Constituye el software del sistema informático, que lo conforman programas de estructuras de datos que se encuentra distribuido en Hardware y lleva el proceso lógico de los datos.</a:t>
            </a:r>
            <a:endParaRPr lang="es-CO" sz="2200" b="1" dirty="0"/>
          </a:p>
        </p:txBody>
      </p:sp>
      <p:pic>
        <p:nvPicPr>
          <p:cNvPr id="7" name="6 Marcador de contenido" descr="sistema informatico.jpg"/>
          <p:cNvPicPr>
            <a:picLocks noGrp="1" noChangeAspect="1"/>
          </p:cNvPicPr>
          <p:nvPr>
            <p:ph sz="half" idx="2"/>
          </p:nvPr>
        </p:nvPicPr>
        <p:blipFill>
          <a:blip r:embed="rId2" cstate="print"/>
          <a:stretch>
            <a:fillRect/>
          </a:stretch>
        </p:blipFill>
        <p:spPr>
          <a:xfrm>
            <a:off x="4427984" y="1340768"/>
            <a:ext cx="4536504" cy="4896544"/>
          </a:xfr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2132856"/>
            <a:ext cx="8305800" cy="506320"/>
          </a:xfrm>
        </p:spPr>
        <p:txBody>
          <a:bodyPr>
            <a:noAutofit/>
          </a:bodyPr>
          <a:lstStyle/>
          <a:p>
            <a:pPr>
              <a:buFont typeface="Wingdings" pitchFamily="2" charset="2"/>
              <a:buChar char="Ø"/>
            </a:pPr>
            <a:r>
              <a:rPr lang="es-CO" sz="2400" dirty="0" smtClean="0">
                <a:solidFill>
                  <a:schemeClr val="tx1"/>
                </a:solidFill>
                <a:latin typeface="Arial Black" pitchFamily="34" charset="0"/>
              </a:rPr>
              <a:t> </a:t>
            </a:r>
            <a:r>
              <a:rPr lang="es-CO" sz="2400" b="1" dirty="0" smtClean="0">
                <a:solidFill>
                  <a:schemeClr val="tx1"/>
                </a:solidFill>
                <a:latin typeface="+mn-lt"/>
              </a:rPr>
              <a:t>Componente Humano</a:t>
            </a:r>
            <a:r>
              <a:rPr lang="es-CO" sz="2400" dirty="0" smtClean="0">
                <a:solidFill>
                  <a:schemeClr val="tx1"/>
                </a:solidFill>
                <a:latin typeface="+mn-lt"/>
              </a:rPr>
              <a:t>: </a:t>
            </a:r>
            <a:r>
              <a:rPr lang="es-CO" sz="2200" dirty="0" smtClean="0">
                <a:solidFill>
                  <a:schemeClr val="tx1"/>
                </a:solidFill>
                <a:latin typeface="+mn-lt"/>
              </a:rPr>
              <a:t>constituido por todas las personas participantes en todas las fases de la vida de un sistema informático (diseño, desarrollo, implantación, explotación). Este componente humano es sumamente importante ya que los sistemas informáticos están desarrollados por humanos y para uso de humanos.</a:t>
            </a:r>
            <a:endParaRPr lang="es-CO" sz="2200" dirty="0">
              <a:solidFill>
                <a:schemeClr val="tx1"/>
              </a:solidFill>
              <a:latin typeface="+mn-lt"/>
            </a:endParaRPr>
          </a:p>
        </p:txBody>
      </p:sp>
      <p:pic>
        <p:nvPicPr>
          <p:cNvPr id="3" name="2 Imagen" descr="images.jpg"/>
          <p:cNvPicPr>
            <a:picLocks noChangeAspect="1"/>
          </p:cNvPicPr>
          <p:nvPr/>
        </p:nvPicPr>
        <p:blipFill>
          <a:blip r:embed="rId2" cstate="print"/>
          <a:stretch>
            <a:fillRect/>
          </a:stretch>
        </p:blipFill>
        <p:spPr>
          <a:xfrm>
            <a:off x="3059832" y="3212976"/>
            <a:ext cx="3096344" cy="288032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536" y="476672"/>
            <a:ext cx="8229600" cy="866360"/>
          </a:xfrm>
        </p:spPr>
        <p:txBody>
          <a:bodyPr>
            <a:normAutofit/>
          </a:bodyPr>
          <a:lstStyle/>
          <a:p>
            <a:pPr algn="ctr"/>
            <a:r>
              <a:rPr lang="es-CO" sz="2800" b="1" dirty="0" smtClean="0">
                <a:latin typeface="Arial Black" pitchFamily="34" charset="0"/>
              </a:rPr>
              <a:t>TIPOS DE PERIFERICOS</a:t>
            </a:r>
            <a:endParaRPr lang="es-CO" sz="2800" b="1" dirty="0">
              <a:latin typeface="Arial Black" pitchFamily="34" charset="0"/>
            </a:endParaRPr>
          </a:p>
        </p:txBody>
      </p:sp>
      <p:sp>
        <p:nvSpPr>
          <p:cNvPr id="3" name="2 Marcador de contenido"/>
          <p:cNvSpPr>
            <a:spLocks noGrp="1"/>
          </p:cNvSpPr>
          <p:nvPr>
            <p:ph sz="half" idx="1"/>
          </p:nvPr>
        </p:nvSpPr>
        <p:spPr>
          <a:xfrm>
            <a:off x="457200" y="1920084"/>
            <a:ext cx="4038600" cy="4605259"/>
          </a:xfrm>
        </p:spPr>
        <p:txBody>
          <a:bodyPr>
            <a:normAutofit/>
          </a:bodyPr>
          <a:lstStyle/>
          <a:p>
            <a:pPr algn="just">
              <a:buFont typeface="Courier New" pitchFamily="49" charset="0"/>
              <a:buChar char="o"/>
            </a:pPr>
            <a:r>
              <a:rPr lang="es-CO" sz="2400" b="1" dirty="0" smtClean="0"/>
              <a:t>Periféricos De Entrada: </a:t>
            </a:r>
            <a:r>
              <a:rPr lang="es-CO" sz="2200" dirty="0" smtClean="0"/>
              <a:t>permiten el ingreso de los datos. Transforman la información externa (instrucciones o datos tecleados) según algunos de los códigos de entrada/salida.</a:t>
            </a:r>
          </a:p>
          <a:p>
            <a:pPr algn="just">
              <a:buFont typeface="Courier New" pitchFamily="49" charset="0"/>
              <a:buChar char="o"/>
            </a:pPr>
            <a:r>
              <a:rPr lang="es-CO" sz="2400" b="1" dirty="0" smtClean="0"/>
              <a:t>Periféricos de salida: </a:t>
            </a:r>
            <a:r>
              <a:rPr lang="es-CO" sz="2200" b="1" dirty="0" smtClean="0"/>
              <a:t> </a:t>
            </a:r>
            <a:r>
              <a:rPr lang="es-CO" sz="2200" dirty="0" smtClean="0"/>
              <a:t>Muestran la información hasta el exterior de la computadora. Transforma la información que tiene dentro del computador en caracteres </a:t>
            </a:r>
            <a:endParaRPr lang="es-CO" sz="2400" b="1" dirty="0" smtClean="0"/>
          </a:p>
          <a:p>
            <a:pPr algn="just">
              <a:buNone/>
            </a:pPr>
            <a:endParaRPr lang="es-CO" dirty="0" smtClean="0"/>
          </a:p>
        </p:txBody>
      </p:sp>
      <p:pic>
        <p:nvPicPr>
          <p:cNvPr id="5" name="4 Marcador de contenido" descr="images (5).jpg"/>
          <p:cNvPicPr>
            <a:picLocks noGrp="1" noChangeAspect="1"/>
          </p:cNvPicPr>
          <p:nvPr>
            <p:ph sz="half" idx="2"/>
          </p:nvPr>
        </p:nvPicPr>
        <p:blipFill>
          <a:blip r:embed="rId2" cstate="print"/>
          <a:stretch>
            <a:fillRect/>
          </a:stretch>
        </p:blipFill>
        <p:spPr>
          <a:xfrm>
            <a:off x="4644008" y="1988840"/>
            <a:ext cx="3600399" cy="4320480"/>
          </a:xfr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323528" y="404664"/>
            <a:ext cx="3891208" cy="1036712"/>
          </a:xfrm>
        </p:spPr>
        <p:txBody>
          <a:bodyPr>
            <a:normAutofit/>
          </a:bodyPr>
          <a:lstStyle/>
          <a:p>
            <a:r>
              <a:rPr lang="es-CO" sz="2200" b="0" dirty="0" smtClean="0">
                <a:solidFill>
                  <a:schemeClr val="tx1"/>
                </a:solidFill>
                <a:effectLst/>
                <a:latin typeface="+mn-lt"/>
              </a:rPr>
              <a:t>escritos inteligibles del usuario.</a:t>
            </a:r>
            <a:br>
              <a:rPr lang="es-CO" sz="2200" b="0" dirty="0" smtClean="0">
                <a:solidFill>
                  <a:schemeClr val="tx1"/>
                </a:solidFill>
                <a:effectLst/>
                <a:latin typeface="+mn-lt"/>
              </a:rPr>
            </a:br>
            <a:endParaRPr lang="es-CO" sz="2200" b="0" dirty="0">
              <a:solidFill>
                <a:schemeClr val="tx1"/>
              </a:solidFill>
              <a:effectLst/>
              <a:latin typeface="+mn-lt"/>
            </a:endParaRPr>
          </a:p>
        </p:txBody>
      </p:sp>
      <p:sp>
        <p:nvSpPr>
          <p:cNvPr id="3" name="2 Subtítulo"/>
          <p:cNvSpPr>
            <a:spLocks noGrp="1"/>
          </p:cNvSpPr>
          <p:nvPr>
            <p:ph type="subTitle" idx="1"/>
          </p:nvPr>
        </p:nvSpPr>
        <p:spPr>
          <a:xfrm>
            <a:off x="323528" y="1412776"/>
            <a:ext cx="7854696" cy="1752600"/>
          </a:xfrm>
        </p:spPr>
        <p:txBody>
          <a:bodyPr>
            <a:normAutofit fontScale="62500" lnSpcReduction="20000"/>
          </a:bodyPr>
          <a:lstStyle/>
          <a:p>
            <a:pPr algn="just"/>
            <a:r>
              <a:rPr lang="es-CO" sz="3600" b="1" dirty="0" smtClean="0"/>
              <a:t>Periféricos De Almacenamiento</a:t>
            </a:r>
            <a:r>
              <a:rPr lang="es-CO" dirty="0" smtClean="0"/>
              <a:t>: </a:t>
            </a:r>
            <a:r>
              <a:rPr lang="es-CO" sz="3100" dirty="0" smtClean="0"/>
              <a:t>Almacenan datos de información. Transforma la información externa en señales codificadas , permitiendo su transmisión, detección, interpretación, procesamiento y almacenamiento de forma automática. </a:t>
            </a:r>
          </a:p>
          <a:p>
            <a:pPr algn="just"/>
            <a:r>
              <a:rPr lang="es-CO" sz="3600" b="1" dirty="0" smtClean="0"/>
              <a:t>Periféricos De Comunicación: </a:t>
            </a:r>
            <a:r>
              <a:rPr lang="es-CO" sz="3100" dirty="0" smtClean="0"/>
              <a:t>Permiten comunicarse con otras maquinas o computadoras.</a:t>
            </a:r>
            <a:endParaRPr lang="es-CO" sz="3100" dirty="0"/>
          </a:p>
        </p:txBody>
      </p:sp>
      <p:pic>
        <p:nvPicPr>
          <p:cNvPr id="4" name="3 Imagen" descr="descarga (1).jpg"/>
          <p:cNvPicPr>
            <a:picLocks noChangeAspect="1"/>
          </p:cNvPicPr>
          <p:nvPr/>
        </p:nvPicPr>
        <p:blipFill>
          <a:blip r:embed="rId2" cstate="print"/>
          <a:stretch>
            <a:fillRect/>
          </a:stretch>
        </p:blipFill>
        <p:spPr>
          <a:xfrm>
            <a:off x="2339752" y="3284984"/>
            <a:ext cx="3600400" cy="3024336"/>
          </a:xfrm>
          <a:prstGeom prst="rect">
            <a:avLst/>
          </a:prstGeom>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ujo">
  <a:themeElements>
    <a:clrScheme name="Fluj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ujo">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ujo">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392</TotalTime>
  <Words>569</Words>
  <Application>Microsoft Office PowerPoint</Application>
  <PresentationFormat>Presentación en pantalla (4:3)</PresentationFormat>
  <Paragraphs>51</Paragraphs>
  <Slides>18</Slides>
  <Notes>0</Notes>
  <HiddenSlides>0</HiddenSlides>
  <MMClips>0</MMClips>
  <ScaleCrop>false</ScaleCrop>
  <HeadingPairs>
    <vt:vector size="4" baseType="variant">
      <vt:variant>
        <vt:lpstr>Tema</vt:lpstr>
      </vt:variant>
      <vt:variant>
        <vt:i4>1</vt:i4>
      </vt:variant>
      <vt:variant>
        <vt:lpstr>Títulos de diapositiva</vt:lpstr>
      </vt:variant>
      <vt:variant>
        <vt:i4>18</vt:i4>
      </vt:variant>
    </vt:vector>
  </HeadingPairs>
  <TitlesOfParts>
    <vt:vector size="19" baseType="lpstr">
      <vt:lpstr>Flujo</vt:lpstr>
      <vt:lpstr>¿QUE ES MANTENIMIENTO DE COMPUTADORAS?</vt:lpstr>
      <vt:lpstr>TIPOS DE MANTENIMIENTO DEL PC</vt:lpstr>
      <vt:lpstr>EJEMPLOS DE ACCIONES PARA CADA TIPO DE MANTENIMIENTO</vt:lpstr>
      <vt:lpstr>Mantenimiento Predictivo: Está basado en la determinación de la condición técnica de la PC en operación.</vt:lpstr>
      <vt:lpstr>¿QUE ES UN SISTEMA INFORMATICO?</vt:lpstr>
      <vt:lpstr>COMPONENTES DE UN SISTEMA INFORMATICO</vt:lpstr>
      <vt:lpstr> Componente Humano: constituido por todas las personas participantes en todas las fases de la vida de un sistema informático (diseño, desarrollo, implantación, explotación). Este componente humano es sumamente importante ya que los sistemas informáticos están desarrollados por humanos y para uso de humanos.</vt:lpstr>
      <vt:lpstr>TIPOS DE PERIFERICOS</vt:lpstr>
      <vt:lpstr>escritos inteligibles del usuario. </vt:lpstr>
      <vt:lpstr>HISTORIA DEL COMPUTADOR POR GENERACIONES </vt:lpstr>
      <vt:lpstr>Diapositiva 11</vt:lpstr>
      <vt:lpstr>Diapositiva 12</vt:lpstr>
      <vt:lpstr>CUARTA GENERACION(1971-1981)</vt:lpstr>
      <vt:lpstr>Diapositiva 14</vt:lpstr>
      <vt:lpstr>Diapositiva 15</vt:lpstr>
      <vt:lpstr>SEXTA GENERACION(1990 Hasta la fecha de hoy)</vt:lpstr>
      <vt:lpstr>Diapositiva 17</vt:lpstr>
      <vt:lpstr>Diapositiva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¿QUE ES MANTENIMIENTO DE COMPUTADORAS?</dc:title>
  <dc:creator>usuario</dc:creator>
  <cp:lastModifiedBy>Alejandra de la rosa</cp:lastModifiedBy>
  <cp:revision>45</cp:revision>
  <dcterms:created xsi:type="dcterms:W3CDTF">2013-01-30T19:47:47Z</dcterms:created>
  <dcterms:modified xsi:type="dcterms:W3CDTF">2013-03-11T11:52:49Z</dcterms:modified>
</cp:coreProperties>
</file>